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4" r:id="rId4"/>
    <p:sldId id="268" r:id="rId5"/>
    <p:sldId id="261" r:id="rId6"/>
    <p:sldId id="269" r:id="rId7"/>
    <p:sldId id="275" r:id="rId8"/>
    <p:sldId id="262" r:id="rId9"/>
    <p:sldId id="266" r:id="rId10"/>
    <p:sldId id="267" r:id="rId11"/>
    <p:sldId id="270" r:id="rId12"/>
    <p:sldId id="271" r:id="rId13"/>
    <p:sldId id="272" r:id="rId14"/>
    <p:sldId id="264" r:id="rId15"/>
    <p:sldId id="273" r:id="rId16"/>
    <p:sldId id="263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5EB1"/>
    <a:srgbClr val="3830C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172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D6DE895-9455-419B-99A3-B15B861D025A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2652B31-EC73-4F5F-A56D-236597665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E895-9455-419B-99A3-B15B861D025A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2B31-EC73-4F5F-A56D-236597665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E895-9455-419B-99A3-B15B861D025A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2B31-EC73-4F5F-A56D-236597665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6DE895-9455-419B-99A3-B15B861D025A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652B31-EC73-4F5F-A56D-2365976656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D6DE895-9455-419B-99A3-B15B861D025A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2652B31-EC73-4F5F-A56D-236597665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E895-9455-419B-99A3-B15B861D025A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2B31-EC73-4F5F-A56D-2365976656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E895-9455-419B-99A3-B15B861D025A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2B31-EC73-4F5F-A56D-2365976656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6DE895-9455-419B-99A3-B15B861D025A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652B31-EC73-4F5F-A56D-2365976656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E895-9455-419B-99A3-B15B861D025A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2B31-EC73-4F5F-A56D-236597665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6DE895-9455-419B-99A3-B15B861D025A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652B31-EC73-4F5F-A56D-2365976656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6DE895-9455-419B-99A3-B15B861D025A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652B31-EC73-4F5F-A56D-2365976656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6DE895-9455-419B-99A3-B15B861D025A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652B31-EC73-4F5F-A56D-236597665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 l="11774" t="10416" r="25815" b="6250"/>
          <a:stretch>
            <a:fillRect/>
          </a:stretch>
        </p:blipFill>
        <p:spPr bwMode="auto">
          <a:xfrm>
            <a:off x="0" y="-1"/>
            <a:ext cx="9144000" cy="686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20000" cy="41116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>
                <a:solidFill>
                  <a:srgbClr val="00B0F0"/>
                </a:solidFill>
              </a:rPr>
              <a:t>Креирање питања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5666" t="11331" r="30595" b="9348"/>
          <a:stretch>
            <a:fillRect/>
          </a:stretch>
        </p:blipFill>
        <p:spPr bwMode="auto">
          <a:xfrm>
            <a:off x="381000" y="1219200"/>
            <a:ext cx="6858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solidFill>
                  <a:srgbClr val="00B0F0"/>
                </a:solidFill>
              </a:rPr>
              <a:t>Организовано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sr-Cyrl-RS" b="1" dirty="0" smtClean="0">
                <a:solidFill>
                  <a:srgbClr val="00B0F0"/>
                </a:solidFill>
              </a:rPr>
              <a:t>и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sr-Cyrl-RS" b="1" dirty="0" smtClean="0">
                <a:solidFill>
                  <a:srgbClr val="00B0F0"/>
                </a:solidFill>
              </a:rPr>
              <a:t>анализирано</a:t>
            </a:r>
            <a:r>
              <a:rPr lang="en-US" b="1" dirty="0" smtClean="0">
                <a:solidFill>
                  <a:srgbClr val="00B0F0"/>
                </a:solidFill>
              </a:rPr>
              <a:t/>
            </a:r>
            <a:br>
              <a:rPr lang="en-US" b="1" dirty="0" smtClean="0">
                <a:solidFill>
                  <a:srgbClr val="00B0F0"/>
                </a:solidFill>
              </a:rPr>
            </a:b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5" name="Content Placeholder 4" descr="analiz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6834"/>
          <a:stretch>
            <a:fillRect/>
          </a:stretch>
        </p:blipFill>
        <p:spPr>
          <a:xfrm>
            <a:off x="-152400" y="3048000"/>
            <a:ext cx="3733800" cy="311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2057400"/>
            <a:ext cx="5105400" cy="4114800"/>
          </a:xfrm>
        </p:spPr>
        <p:txBody>
          <a:bodyPr>
            <a:normAutofit/>
          </a:bodyPr>
          <a:lstStyle/>
          <a:p>
            <a:endParaRPr lang="sr-Latn-RS" sz="26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Резултати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реалном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времену</a:t>
            </a:r>
            <a:endParaRPr lang="en-US" sz="26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Збирни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појединачни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резултати</a:t>
            </a:r>
          </a:p>
          <a:p>
            <a:r>
              <a:rPr lang="sr-Cyrl-R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Дијаграми</a:t>
            </a:r>
            <a:endParaRPr lang="en-US" sz="26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Експорт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података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Exc</a:t>
            </a:r>
            <a:r>
              <a:rPr lang="sr-Cyrl-RS" sz="26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6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2600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потреби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укључивање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експерата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анализу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података</a:t>
            </a:r>
          </a:p>
          <a:p>
            <a:r>
              <a:rPr lang="sr-Cyrl-R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6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1295400"/>
            <a:ext cx="678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Одговори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упитнике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аутоматски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прикупљају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базу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података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R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располагању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вам: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r>
              <a:rPr lang="sr-Cyrl-BA" b="1" dirty="0" smtClean="0">
                <a:solidFill>
                  <a:srgbClr val="00B0F0"/>
                </a:solidFill>
              </a:rPr>
              <a:t>Преглед резултата </a:t>
            </a:r>
            <a:br>
              <a:rPr lang="sr-Cyrl-BA" b="1" dirty="0" smtClean="0">
                <a:solidFill>
                  <a:srgbClr val="00B0F0"/>
                </a:solidFill>
              </a:rPr>
            </a:br>
            <a:r>
              <a:rPr lang="sr-Cyrl-BA" sz="2800" dirty="0" smtClean="0">
                <a:solidFill>
                  <a:srgbClr val="00B0F0"/>
                </a:solidFill>
              </a:rPr>
              <a:t>табеларни и графички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255" t="14583" r="14495" b="16667"/>
          <a:stretch>
            <a:fillRect/>
          </a:stretch>
        </p:blipFill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sr-Cyrl-BA" dirty="0" smtClean="0">
                <a:solidFill>
                  <a:srgbClr val="00B0F0"/>
                </a:solidFill>
              </a:rPr>
              <a:t>Појединачни резултати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984" t="14583" r="1611" b="6556"/>
          <a:stretch>
            <a:fillRect/>
          </a:stretch>
        </p:blipFill>
        <p:spPr bwMode="auto">
          <a:xfrm>
            <a:off x="228600" y="1371600"/>
            <a:ext cx="853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438400" y="2971800"/>
            <a:ext cx="1752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38400" y="3276600"/>
            <a:ext cx="1752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8400" y="3581400"/>
            <a:ext cx="1752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38400" y="3886200"/>
            <a:ext cx="1752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8400" y="4191000"/>
            <a:ext cx="1752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4495800"/>
            <a:ext cx="1752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38400" y="4800600"/>
            <a:ext cx="1752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38400" y="5105400"/>
            <a:ext cx="1752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38400" y="5410200"/>
            <a:ext cx="1752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2667000"/>
            <a:ext cx="1752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38400" y="5715000"/>
            <a:ext cx="1752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i="1" dirty="0" smtClean="0">
                <a:solidFill>
                  <a:srgbClr val="00B0F0"/>
                </a:solidFill>
              </a:rPr>
              <a:t>Online</a:t>
            </a:r>
            <a:r>
              <a:rPr lang="sr-Latn-RS" sz="3600" dirty="0" smtClean="0">
                <a:solidFill>
                  <a:srgbClr val="00B0F0"/>
                </a:solidFill>
              </a:rPr>
              <a:t> </a:t>
            </a:r>
            <a:r>
              <a:rPr lang="sr-Cyrl-RS" sz="3600" dirty="0" smtClean="0">
                <a:solidFill>
                  <a:srgbClr val="00B0F0"/>
                </a:solidFill>
              </a:rPr>
              <a:t>тес</a:t>
            </a:r>
            <a:r>
              <a:rPr lang="sr-Cyrl-BA" sz="3600" dirty="0" smtClean="0">
                <a:solidFill>
                  <a:srgbClr val="00B0F0"/>
                </a:solidFill>
              </a:rPr>
              <a:t>т</a:t>
            </a:r>
            <a:r>
              <a:rPr lang="sr-Cyrl-RS" sz="3600" dirty="0" smtClean="0">
                <a:solidFill>
                  <a:srgbClr val="00B0F0"/>
                </a:solidFill>
              </a:rPr>
              <a:t>ови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3" name="Picture 2" descr="english-test-he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70866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/>
          <a:lstStyle/>
          <a:p>
            <a:r>
              <a:rPr lang="sr-Latn-BA" dirty="0" smtClean="0">
                <a:solidFill>
                  <a:srgbClr val="00B0F0"/>
                </a:solidFill>
              </a:rPr>
              <a:t>onLine </a:t>
            </a:r>
            <a:r>
              <a:rPr lang="sr-Cyrl-RS" dirty="0" smtClean="0">
                <a:solidFill>
                  <a:srgbClr val="00B0F0"/>
                </a:solidFill>
              </a:rPr>
              <a:t>тестови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984" t="14583" r="21562" b="35725"/>
          <a:stretch>
            <a:fillRect/>
          </a:stretch>
        </p:blipFill>
        <p:spPr bwMode="auto">
          <a:xfrm>
            <a:off x="3703983" y="761999"/>
            <a:ext cx="5440017" cy="247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81000" y="1523286"/>
            <a:ext cx="7543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Датум истека теста</a:t>
            </a:r>
            <a:br>
              <a:rPr lang="sr-Cyrl-R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endParaRPr lang="sr-Cyrl-RS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Датум  и вријем е почетка теста</a:t>
            </a:r>
            <a:br>
              <a:rPr lang="sr-Cyrl-R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endParaRPr lang="sr-Cyrl-RS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Трајање теста</a:t>
            </a:r>
            <a:br>
              <a:rPr lang="sr-Cyrl-R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endParaRPr lang="sr-Cyrl-RS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Могућност различитог  редоследа питања за сваког испитаника</a:t>
            </a:r>
            <a:br>
              <a:rPr lang="sr-Cyrl-R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endParaRPr lang="sr-Cyrl-RS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Генерисање </a:t>
            </a:r>
            <a:r>
              <a:rPr lang="sr-Cyrl-R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теста са одређеним бројем питања из групе раније унесених питања</a:t>
            </a:r>
            <a:endParaRPr lang="en-US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sr-Cyrl-RS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Права приступа</a:t>
            </a:r>
            <a:br>
              <a:rPr lang="sr-Cyrl-R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endParaRPr lang="sr-Cyrl-RS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Анонимност</a:t>
            </a:r>
          </a:p>
          <a:p>
            <a:pPr>
              <a:buFont typeface="Arial" pitchFamily="34" charset="0"/>
              <a:buChar char="•"/>
            </a:pPr>
            <a:endParaRPr lang="sr-Cyrl-RS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и још мог тога</a:t>
            </a:r>
            <a:br>
              <a:rPr lang="sr-Cyrl-R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endParaRPr lang="sr-Cyrl-RS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16984" t="61343" r="17423" b="8333"/>
          <a:stretch>
            <a:fillRect/>
          </a:stretch>
        </p:blipFill>
        <p:spPr bwMode="auto">
          <a:xfrm>
            <a:off x="3733800" y="4461179"/>
            <a:ext cx="5410200" cy="140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keta-520x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" y="3590925"/>
            <a:ext cx="6934199" cy="32670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44762"/>
          </a:xfrm>
        </p:spPr>
        <p:txBody>
          <a:bodyPr>
            <a:noAutofit/>
          </a:bodyPr>
          <a:lstStyle/>
          <a:p>
            <a:pPr algn="ctr"/>
            <a:r>
              <a:rPr lang="sr-Cyrl-RS" sz="3600" dirty="0" smtClean="0">
                <a:solidFill>
                  <a:srgbClr val="00B0F0"/>
                </a:solidFill>
              </a:rPr>
              <a:t>Регистрација</a:t>
            </a:r>
            <a:r>
              <a:rPr lang="sr-Latn-RS" sz="3600" dirty="0" smtClean="0">
                <a:solidFill>
                  <a:srgbClr val="00B0F0"/>
                </a:solidFill>
              </a:rPr>
              <a:t> </a:t>
            </a:r>
            <a:r>
              <a:rPr lang="sr-Cyrl-RS" sz="3600" dirty="0" smtClean="0">
                <a:solidFill>
                  <a:srgbClr val="00B0F0"/>
                </a:solidFill>
              </a:rPr>
              <a:t>и</a:t>
            </a:r>
            <a:r>
              <a:rPr lang="sr-Latn-RS" sz="3600" dirty="0" smtClean="0">
                <a:solidFill>
                  <a:srgbClr val="00B0F0"/>
                </a:solidFill>
              </a:rPr>
              <a:t> </a:t>
            </a:r>
            <a:r>
              <a:rPr lang="sr-Cyrl-RS" sz="3600" dirty="0" smtClean="0">
                <a:solidFill>
                  <a:srgbClr val="00B0F0"/>
                </a:solidFill>
              </a:rPr>
              <a:t>пријава</a:t>
            </a:r>
            <a:r>
              <a:rPr lang="sr-Latn-RS" sz="3600" dirty="0" smtClean="0">
                <a:solidFill>
                  <a:srgbClr val="00B0F0"/>
                </a:solidFill>
              </a:rPr>
              <a:t>  </a:t>
            </a:r>
            <a:r>
              <a:rPr lang="sr-Cyrl-RS" sz="3600" dirty="0" smtClean="0">
                <a:solidFill>
                  <a:srgbClr val="00B0F0"/>
                </a:solidFill>
              </a:rPr>
              <a:t>омогућавају</a:t>
            </a:r>
            <a:br>
              <a:rPr lang="sr-Cyrl-RS" sz="3600" dirty="0" smtClean="0">
                <a:solidFill>
                  <a:srgbClr val="00B0F0"/>
                </a:solidFill>
              </a:rPr>
            </a:br>
            <a:r>
              <a:rPr lang="sr-Latn-RS" sz="3600" dirty="0" smtClean="0">
                <a:solidFill>
                  <a:srgbClr val="00B0F0"/>
                </a:solidFill>
              </a:rPr>
              <a:t> </a:t>
            </a:r>
            <a:r>
              <a:rPr lang="sr-Cyrl-RS" sz="3600" dirty="0" smtClean="0">
                <a:solidFill>
                  <a:srgbClr val="00B0F0"/>
                </a:solidFill>
              </a:rPr>
              <a:t>креирање</a:t>
            </a:r>
            <a:r>
              <a:rPr lang="sr-Latn-RS" sz="3600" dirty="0" smtClean="0">
                <a:solidFill>
                  <a:srgbClr val="00B0F0"/>
                </a:solidFill>
              </a:rPr>
              <a:t> </a:t>
            </a:r>
            <a:r>
              <a:rPr lang="sr-Cyrl-RS" sz="3600" dirty="0" smtClean="0">
                <a:solidFill>
                  <a:srgbClr val="00B0F0"/>
                </a:solidFill>
              </a:rPr>
              <a:t>нових</a:t>
            </a:r>
            <a:r>
              <a:rPr lang="sr-Latn-RS" sz="3600" dirty="0" smtClean="0">
                <a:solidFill>
                  <a:srgbClr val="00B0F0"/>
                </a:solidFill>
              </a:rPr>
              <a:t> </a:t>
            </a:r>
            <a:r>
              <a:rPr lang="sr-Cyrl-RS" sz="3600" dirty="0" smtClean="0">
                <a:solidFill>
                  <a:srgbClr val="00B0F0"/>
                </a:solidFill>
              </a:rPr>
              <a:t>анкета</a:t>
            </a:r>
            <a:r>
              <a:rPr lang="sr-Latn-RS" sz="3600" dirty="0" smtClean="0">
                <a:solidFill>
                  <a:srgbClr val="00B0F0"/>
                </a:solidFill>
              </a:rPr>
              <a:t>, </a:t>
            </a:r>
            <a:r>
              <a:rPr lang="sr-Cyrl-RS" sz="3600" dirty="0" smtClean="0">
                <a:solidFill>
                  <a:srgbClr val="00B0F0"/>
                </a:solidFill>
              </a:rPr>
              <a:t>тестова</a:t>
            </a:r>
            <a:r>
              <a:rPr lang="sr-Latn-RS" sz="3600" dirty="0" smtClean="0">
                <a:solidFill>
                  <a:srgbClr val="00B0F0"/>
                </a:solidFill>
              </a:rPr>
              <a:t> </a:t>
            </a:r>
            <a:r>
              <a:rPr lang="sr-Cyrl-RS" sz="3600" dirty="0" smtClean="0">
                <a:solidFill>
                  <a:srgbClr val="00B0F0"/>
                </a:solidFill>
              </a:rPr>
              <a:t>и</a:t>
            </a:r>
            <a:r>
              <a:rPr lang="sr-Latn-RS" sz="3600" dirty="0" smtClean="0">
                <a:solidFill>
                  <a:srgbClr val="00B0F0"/>
                </a:solidFill>
              </a:rPr>
              <a:t> </a:t>
            </a:r>
            <a:r>
              <a:rPr lang="sr-Cyrl-RS" sz="3600" dirty="0" smtClean="0">
                <a:solidFill>
                  <a:srgbClr val="00B0F0"/>
                </a:solidFill>
              </a:rPr>
              <a:t>образаца</a:t>
            </a:r>
            <a:r>
              <a:rPr lang="sr-Latn-RS" sz="3600" dirty="0" smtClean="0">
                <a:solidFill>
                  <a:srgbClr val="00B0F0"/>
                </a:solidFill>
              </a:rPr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544038"/>
            <a:ext cx="6172200" cy="1894362"/>
          </a:xfrm>
        </p:spPr>
        <p:txBody>
          <a:bodyPr/>
          <a:lstStyle/>
          <a:p>
            <a:r>
              <a:rPr lang="sr-Cyrl-BA" sz="4000" dirty="0" smtClean="0">
                <a:solidFill>
                  <a:srgbClr val="00B0F0"/>
                </a:solidFill>
              </a:rPr>
              <a:t>Испробајте</a:t>
            </a:r>
            <a:r>
              <a:rPr lang="sr-Cyrl-BA" dirty="0" smtClean="0">
                <a:solidFill>
                  <a:srgbClr val="00B0F0"/>
                </a:solidFill>
              </a:rPr>
              <a:t> одмах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209800"/>
            <a:ext cx="5105400" cy="2057400"/>
          </a:xfrm>
        </p:spPr>
        <p:txBody>
          <a:bodyPr>
            <a:noAutofit/>
          </a:bodyPr>
          <a:lstStyle/>
          <a:p>
            <a:endParaRPr lang="sr-Latn-RS" sz="2000" dirty="0" smtClean="0"/>
          </a:p>
          <a:p>
            <a:endParaRPr lang="sr-Latn-RS" sz="2000" dirty="0" smtClean="0"/>
          </a:p>
          <a:p>
            <a:endParaRPr lang="sr-Latn-RS" sz="2000" dirty="0" smtClean="0"/>
          </a:p>
          <a:p>
            <a:pPr algn="r"/>
            <a:r>
              <a:rPr lang="sr-Latn-R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eAnkete</a:t>
            </a:r>
            <a:r>
              <a:rPr lang="sr-Cyrl-R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r>
              <a:rPr lang="de-DE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</a:t>
            </a:r>
            <a:br>
              <a:rPr lang="de-DE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sr-Latn-BA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sr-Latn-BA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sr-Latn-BA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info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@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eankete.com</a:t>
            </a:r>
            <a:endParaRPr lang="sr-Cyrl-BA" sz="2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2800" dirty="0"/>
          </a:p>
        </p:txBody>
      </p:sp>
      <p:pic>
        <p:nvPicPr>
          <p:cNvPr id="8194" name="Picture 2" descr="https://eankete.com/templates/frontend/img/bitlab-logo-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6977" y="5410200"/>
            <a:ext cx="1873623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808038"/>
          </a:xfrm>
        </p:spPr>
        <p:txBody>
          <a:bodyPr/>
          <a:lstStyle/>
          <a:p>
            <a:pPr algn="ctr"/>
            <a:r>
              <a:rPr lang="sr-Cyrl-RS" sz="3200" b="1" dirty="0" smtClean="0">
                <a:solidFill>
                  <a:srgbClr val="00B0F0"/>
                </a:solidFill>
              </a:rPr>
              <a:t>Брзо</a:t>
            </a:r>
            <a:r>
              <a:rPr lang="vi-VN" sz="3200" b="1" dirty="0" smtClean="0">
                <a:solidFill>
                  <a:srgbClr val="00B0F0"/>
                </a:solidFill>
              </a:rPr>
              <a:t> </a:t>
            </a:r>
            <a:r>
              <a:rPr lang="sr-Cyrl-RS" sz="3200" b="1" dirty="0" smtClean="0">
                <a:solidFill>
                  <a:srgbClr val="00B0F0"/>
                </a:solidFill>
              </a:rPr>
              <a:t>добијте</a:t>
            </a:r>
            <a:r>
              <a:rPr lang="vi-VN" sz="3200" b="1" dirty="0" smtClean="0">
                <a:solidFill>
                  <a:srgbClr val="00B0F0"/>
                </a:solidFill>
              </a:rPr>
              <a:t> </a:t>
            </a:r>
            <a:r>
              <a:rPr lang="sr-Cyrl-RS" sz="3200" b="1" dirty="0" smtClean="0">
                <a:solidFill>
                  <a:srgbClr val="00B0F0"/>
                </a:solidFill>
              </a:rPr>
              <a:t>одговоре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53000" cy="4572000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rgbClr val="00B0F0"/>
                </a:solidFill>
              </a:rPr>
              <a:t>Једноставно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креирајте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најразличитије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анкете</a:t>
            </a:r>
            <a:r>
              <a:rPr lang="vi-VN" dirty="0" smtClean="0">
                <a:solidFill>
                  <a:srgbClr val="00B0F0"/>
                </a:solidFill>
              </a:rPr>
              <a:t>, </a:t>
            </a:r>
            <a:r>
              <a:rPr lang="sr-Cyrl-RS" dirty="0" smtClean="0">
                <a:solidFill>
                  <a:srgbClr val="00B0F0"/>
                </a:solidFill>
              </a:rPr>
              <a:t>електронске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обрасце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и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тестове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од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једноставних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до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најсложенијих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користећи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наше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једноставне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и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моћне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алате</a:t>
            </a:r>
            <a:r>
              <a:rPr lang="vi-VN" dirty="0" smtClean="0">
                <a:solidFill>
                  <a:srgbClr val="00B0F0"/>
                </a:solidFill>
              </a:rPr>
              <a:t>.</a:t>
            </a:r>
          </a:p>
          <a:p>
            <a:r>
              <a:rPr lang="sr-Cyrl-RS" dirty="0" smtClean="0">
                <a:solidFill>
                  <a:srgbClr val="00B0F0"/>
                </a:solidFill>
              </a:rPr>
              <a:t>Лака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интеграција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са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вашим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сајтом</a:t>
            </a:r>
            <a:endParaRPr lang="vi-VN" dirty="0" smtClean="0">
              <a:solidFill>
                <a:srgbClr val="00B0F0"/>
              </a:solidFill>
            </a:endParaRPr>
          </a:p>
          <a:p>
            <a:r>
              <a:rPr lang="sr-Cyrl-RS" dirty="0" smtClean="0">
                <a:solidFill>
                  <a:srgbClr val="00B0F0"/>
                </a:solidFill>
              </a:rPr>
              <a:t>Јавни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и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приватни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упитници</a:t>
            </a:r>
            <a:endParaRPr lang="vi-VN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4" descr="mobilni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2209800"/>
            <a:ext cx="3657600" cy="3136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sr-Cyrl-BA" sz="4000" b="1" dirty="0" smtClean="0">
                <a:solidFill>
                  <a:srgbClr val="00B0F0"/>
                </a:solidFill>
              </a:rPr>
              <a:t>Прва анкета и тест бесплатни</a:t>
            </a:r>
            <a:endParaRPr lang="en-US" sz="4000" b="1" dirty="0">
              <a:solidFill>
                <a:srgbClr val="00B0F0"/>
              </a:solidFill>
            </a:endParaRPr>
          </a:p>
        </p:txBody>
      </p:sp>
      <p:pic>
        <p:nvPicPr>
          <p:cNvPr id="4098" name="Picture 2" descr="http://elearningindustry.com/wp-content/uploads/2014/09/free-elearning-books.jpg"/>
          <p:cNvPicPr>
            <a:picLocks noChangeAspect="1" noChangeArrowheads="1"/>
          </p:cNvPicPr>
          <p:nvPr/>
        </p:nvPicPr>
        <p:blipFill>
          <a:blip r:embed="rId2" cstate="print"/>
          <a:srcRect t="4475" b="7581"/>
          <a:stretch>
            <a:fillRect/>
          </a:stretch>
        </p:blipFill>
        <p:spPr bwMode="auto">
          <a:xfrm>
            <a:off x="838200" y="2133600"/>
            <a:ext cx="7842547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pPr algn="ctr"/>
            <a:r>
              <a:rPr lang="sr-Cyrl-RS" sz="3200" b="1" dirty="0" smtClean="0">
                <a:solidFill>
                  <a:srgbClr val="00B0F0"/>
                </a:solidFill>
              </a:rPr>
              <a:t>За кога су намјењене еАнкете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391400" cy="4572000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rgbClr val="00B0F0"/>
                </a:solidFill>
              </a:rPr>
              <a:t>Факултети, институти, истраживачи (за научно-истраживачки рад, студентске анкете, </a:t>
            </a:r>
            <a:r>
              <a:rPr lang="de-DE" dirty="0" smtClean="0">
                <a:solidFill>
                  <a:srgbClr val="00B0F0"/>
                </a:solidFill>
              </a:rPr>
              <a:t>onLine </a:t>
            </a:r>
            <a:r>
              <a:rPr lang="sr-Cyrl-BA" dirty="0" smtClean="0">
                <a:solidFill>
                  <a:srgbClr val="00B0F0"/>
                </a:solidFill>
              </a:rPr>
              <a:t>тестове</a:t>
            </a:r>
            <a:r>
              <a:rPr lang="sr-Cyrl-RS" dirty="0" smtClean="0">
                <a:solidFill>
                  <a:srgbClr val="00B0F0"/>
                </a:solidFill>
              </a:rPr>
              <a:t>....)</a:t>
            </a:r>
          </a:p>
          <a:p>
            <a:r>
              <a:rPr lang="sr-Cyrl-RS" dirty="0" smtClean="0">
                <a:solidFill>
                  <a:srgbClr val="00B0F0"/>
                </a:solidFill>
              </a:rPr>
              <a:t>Студенти (истраживања за дипломске, мастер радове, докторате)</a:t>
            </a:r>
            <a:endParaRPr lang="sr-Cyrl-RS" dirty="0" smtClean="0">
              <a:solidFill>
                <a:srgbClr val="00B0F0"/>
              </a:solidFill>
            </a:endParaRPr>
          </a:p>
          <a:p>
            <a:r>
              <a:rPr lang="sr-Cyrl-RS" dirty="0" smtClean="0">
                <a:solidFill>
                  <a:srgbClr val="00B0F0"/>
                </a:solidFill>
              </a:rPr>
              <a:t>Маркетишке агенције (за различите упитнике и анализе)</a:t>
            </a:r>
          </a:p>
          <a:p>
            <a:r>
              <a:rPr lang="sr-Cyrl-RS" dirty="0" smtClean="0">
                <a:solidFill>
                  <a:srgbClr val="00B0F0"/>
                </a:solidFill>
              </a:rPr>
              <a:t>Организатори догађаја (Креирање образаца за пријаву и регистрацију)</a:t>
            </a:r>
          </a:p>
          <a:p>
            <a:r>
              <a:rPr lang="sr-Cyrl-RS" dirty="0" smtClean="0">
                <a:solidFill>
                  <a:srgbClr val="00B0F0"/>
                </a:solidFill>
              </a:rPr>
              <a:t>Предузећа (конкурси за посао,...)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1143000"/>
          </a:xfrm>
        </p:spPr>
        <p:txBody>
          <a:bodyPr>
            <a:normAutofit/>
          </a:bodyPr>
          <a:lstStyle/>
          <a:p>
            <a:r>
              <a:rPr lang="sr-Cyrl-RS" sz="3100" b="1" dirty="0" smtClean="0">
                <a:solidFill>
                  <a:srgbClr val="00B0F0"/>
                </a:solidFill>
              </a:rPr>
              <a:t>Погодности</a:t>
            </a:r>
            <a:r>
              <a:rPr lang="sr-Latn-RS" sz="3100" b="1" dirty="0" smtClean="0">
                <a:solidFill>
                  <a:srgbClr val="00B0F0"/>
                </a:solidFill>
              </a:rPr>
              <a:t> </a:t>
            </a:r>
            <a:r>
              <a:rPr lang="sr-Cyrl-RS" sz="3100" b="1" dirty="0" smtClean="0">
                <a:solidFill>
                  <a:srgbClr val="00B0F0"/>
                </a:solidFill>
              </a:rPr>
              <a:t>за</a:t>
            </a:r>
            <a:r>
              <a:rPr lang="sr-Latn-RS" sz="3100" b="1" dirty="0" smtClean="0">
                <a:solidFill>
                  <a:srgbClr val="00B0F0"/>
                </a:solidFill>
              </a:rPr>
              <a:t> </a:t>
            </a:r>
            <a:r>
              <a:rPr lang="sr-Cyrl-RS" sz="3100" b="1" dirty="0" smtClean="0">
                <a:solidFill>
                  <a:srgbClr val="00B0F0"/>
                </a:solidFill>
              </a:rPr>
              <a:t>институције</a:t>
            </a:r>
            <a:r>
              <a:rPr lang="sr-Latn-RS" sz="3100" b="1" dirty="0" smtClean="0">
                <a:solidFill>
                  <a:srgbClr val="00B0F0"/>
                </a:solidFill>
              </a:rPr>
              <a:t> </a:t>
            </a:r>
            <a:r>
              <a:rPr lang="sr-Cyrl-RS" sz="3100" b="1" dirty="0" smtClean="0">
                <a:solidFill>
                  <a:srgbClr val="00B0F0"/>
                </a:solidFill>
              </a:rPr>
              <a:t>и</a:t>
            </a:r>
            <a:r>
              <a:rPr lang="sr-Latn-RS" sz="3100" b="1" dirty="0" smtClean="0">
                <a:solidFill>
                  <a:srgbClr val="00B0F0"/>
                </a:solidFill>
              </a:rPr>
              <a:t> </a:t>
            </a:r>
            <a:r>
              <a:rPr lang="sr-Cyrl-RS" sz="3100" b="1" dirty="0" smtClean="0">
                <a:solidFill>
                  <a:srgbClr val="00B0F0"/>
                </a:solidFill>
              </a:rPr>
              <a:t>права</a:t>
            </a:r>
            <a:r>
              <a:rPr lang="sr-Latn-RS" sz="3100" b="1" dirty="0" smtClean="0">
                <a:solidFill>
                  <a:srgbClr val="00B0F0"/>
                </a:solidFill>
              </a:rPr>
              <a:t> </a:t>
            </a:r>
            <a:r>
              <a:rPr lang="sr-Cyrl-RS" sz="3100" b="1" dirty="0" smtClean="0">
                <a:solidFill>
                  <a:srgbClr val="00B0F0"/>
                </a:solidFill>
              </a:rPr>
              <a:t>приступа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122" name="Picture 2" descr="https://eankete.com/templates/frontend/img/pristup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76600"/>
            <a:ext cx="4300237" cy="279945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724400" y="2755880"/>
            <a:ext cx="381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solidFill>
                  <a:srgbClr val="00B0F0"/>
                </a:solidFill>
              </a:rPr>
              <a:t>Нпр. код факултета –менаџмент универзитета има приступ резултатима истраживања и тестовима запослених са и студетана универзитета – уколико они то одобре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838200" y="16002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solidFill>
                  <a:srgbClr val="00B0F0"/>
                </a:solidFill>
              </a:rPr>
              <a:t>Могућност да институција види резултате истраживања свих са институције.</a:t>
            </a:r>
            <a:endParaRPr lang="sr-Cyrl-RS" sz="24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ankete.com/templates/frontend/img/u-pokret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1905000"/>
            <a:ext cx="5029200" cy="5029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7200" y="247471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ПРАВИТЕ И ОДГОВАРАЈТЕ У ПОКРЕТУ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1066800"/>
            <a:ext cx="4876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Прилагодљиви </a:t>
            </a:r>
            <a:r>
              <a:rPr lang="ru-RU" sz="2800" dirty="0" smtClean="0">
                <a:solidFill>
                  <a:srgbClr val="00B0F0"/>
                </a:solidFill>
              </a:rPr>
              <a:t>дизајн - лако (и лијепо) да правите и мијењате упитнике и одговарате на њих на великим и малим екранима (десктоп рачунарима, таблетима, мобилни телефонима,..).</a:t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/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>Независност </a:t>
            </a:r>
            <a:r>
              <a:rPr lang="ru-RU" sz="2800" dirty="0" smtClean="0">
                <a:solidFill>
                  <a:srgbClr val="00B0F0"/>
                </a:solidFill>
              </a:rPr>
              <a:t>од платформе и оперативног система (</a:t>
            </a:r>
            <a:r>
              <a:rPr lang="ru-RU" sz="2800" i="1" dirty="0" smtClean="0">
                <a:solidFill>
                  <a:srgbClr val="00B0F0"/>
                </a:solidFill>
              </a:rPr>
              <a:t>Windows, iOS, Android</a:t>
            </a:r>
            <a:r>
              <a:rPr lang="ru-RU" sz="2800" dirty="0" smtClean="0">
                <a:solidFill>
                  <a:srgbClr val="00B0F0"/>
                </a:solidFill>
              </a:rPr>
              <a:t>, итд.).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rgbClr val="00B0F0"/>
                </a:solidFill>
              </a:rPr>
              <a:t>Упитиници</a:t>
            </a:r>
            <a:r>
              <a:rPr lang="vi-VN" b="1" dirty="0" smtClean="0">
                <a:solidFill>
                  <a:srgbClr val="00B0F0"/>
                </a:solidFill>
              </a:rPr>
              <a:t> </a:t>
            </a:r>
            <a:r>
              <a:rPr lang="sr-Cyrl-RS" b="1" dirty="0" smtClean="0">
                <a:solidFill>
                  <a:srgbClr val="00B0F0"/>
                </a:solidFill>
              </a:rPr>
              <a:t>са</a:t>
            </a:r>
            <a:r>
              <a:rPr lang="vi-VN" b="1" dirty="0" smtClean="0">
                <a:solidFill>
                  <a:srgbClr val="00B0F0"/>
                </a:solidFill>
              </a:rPr>
              <a:t> </a:t>
            </a:r>
            <a:r>
              <a:rPr lang="sr-Cyrl-RS" b="1" dirty="0" smtClean="0">
                <a:solidFill>
                  <a:srgbClr val="00B0F0"/>
                </a:solidFill>
              </a:rPr>
              <a:t>стилом</a:t>
            </a:r>
            <a:r>
              <a:rPr lang="vi-VN" b="1" dirty="0" smtClean="0">
                <a:solidFill>
                  <a:srgbClr val="00B0F0"/>
                </a:solidFill>
              </a:rPr>
              <a:t> </a:t>
            </a:r>
            <a:r>
              <a:rPr lang="sr-Cyrl-RS" b="1" dirty="0" smtClean="0">
                <a:solidFill>
                  <a:srgbClr val="00B0F0"/>
                </a:solidFill>
              </a:rPr>
              <a:t>и</a:t>
            </a:r>
            <a:r>
              <a:rPr lang="vi-VN" b="1" dirty="0" smtClean="0">
                <a:solidFill>
                  <a:srgbClr val="00B0F0"/>
                </a:solidFill>
              </a:rPr>
              <a:t> </a:t>
            </a:r>
            <a:r>
              <a:rPr lang="sr-Cyrl-RS" b="1" dirty="0" smtClean="0">
                <a:solidFill>
                  <a:srgbClr val="00B0F0"/>
                </a:solidFill>
              </a:rPr>
              <a:t>питања</a:t>
            </a:r>
            <a:r>
              <a:rPr lang="vi-VN" b="1" dirty="0" smtClean="0">
                <a:solidFill>
                  <a:srgbClr val="00B0F0"/>
                </a:solidFill>
              </a:rPr>
              <a:t> </a:t>
            </a:r>
            <a:r>
              <a:rPr lang="sr-Cyrl-RS" b="1" dirty="0" smtClean="0">
                <a:solidFill>
                  <a:srgbClr val="00B0F0"/>
                </a:solidFill>
              </a:rPr>
              <a:t>на</a:t>
            </a:r>
            <a:r>
              <a:rPr lang="vi-VN" b="1" dirty="0" smtClean="0">
                <a:solidFill>
                  <a:srgbClr val="00B0F0"/>
                </a:solidFill>
              </a:rPr>
              <a:t> </a:t>
            </a:r>
            <a:r>
              <a:rPr lang="sr-Cyrl-RS" b="1" dirty="0" smtClean="0">
                <a:solidFill>
                  <a:srgbClr val="00B0F0"/>
                </a:solidFill>
              </a:rPr>
              <a:t>ваш</a:t>
            </a:r>
            <a:r>
              <a:rPr lang="vi-VN" b="1" dirty="0" smtClean="0">
                <a:solidFill>
                  <a:srgbClr val="00B0F0"/>
                </a:solidFill>
              </a:rPr>
              <a:t> </a:t>
            </a:r>
            <a:r>
              <a:rPr lang="sr-Cyrl-RS" b="1" dirty="0" smtClean="0">
                <a:solidFill>
                  <a:srgbClr val="00B0F0"/>
                </a:solidFill>
              </a:rPr>
              <a:t>начин</a:t>
            </a:r>
            <a:r>
              <a:rPr lang="vi-VN" dirty="0" smtClean="0">
                <a:solidFill>
                  <a:srgbClr val="00B0F0"/>
                </a:solidFill>
              </a:rPr>
              <a:t/>
            </a:r>
            <a:br>
              <a:rPr lang="vi-VN" dirty="0" smtClean="0">
                <a:solidFill>
                  <a:srgbClr val="00B0F0"/>
                </a:solidFill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>
                <a:solidFill>
                  <a:srgbClr val="00B0F0"/>
                </a:solidFill>
              </a:rPr>
              <a:t>Користите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слике, видео садржаје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да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бисте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имали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јединствени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упитник</a:t>
            </a:r>
            <a:endParaRPr lang="vi-VN" dirty="0" smtClean="0">
              <a:solidFill>
                <a:srgbClr val="00B0F0"/>
              </a:solidFill>
            </a:endParaRPr>
          </a:p>
          <a:p>
            <a:r>
              <a:rPr lang="sr-Cyrl-RS" dirty="0" smtClean="0">
                <a:solidFill>
                  <a:srgbClr val="00B0F0"/>
                </a:solidFill>
              </a:rPr>
              <a:t>Изаберите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неку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од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мноштва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опција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питања</a:t>
            </a:r>
            <a:r>
              <a:rPr lang="vi-VN" dirty="0" smtClean="0">
                <a:solidFill>
                  <a:srgbClr val="00B0F0"/>
                </a:solidFill>
              </a:rPr>
              <a:t>, </a:t>
            </a:r>
            <a:r>
              <a:rPr lang="sr-Cyrl-RS" dirty="0" smtClean="0">
                <a:solidFill>
                  <a:srgbClr val="00B0F0"/>
                </a:solidFill>
              </a:rPr>
              <a:t>од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више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понуђених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одговора</a:t>
            </a:r>
            <a:r>
              <a:rPr lang="vi-VN" dirty="0" smtClean="0">
                <a:solidFill>
                  <a:srgbClr val="00B0F0"/>
                </a:solidFill>
              </a:rPr>
              <a:t>, </a:t>
            </a:r>
            <a:r>
              <a:rPr lang="sr-Cyrl-RS" dirty="0" smtClean="0">
                <a:solidFill>
                  <a:srgbClr val="00B0F0"/>
                </a:solidFill>
              </a:rPr>
              <a:t>преко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падајућих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листа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до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табеларних</a:t>
            </a:r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одговора</a:t>
            </a:r>
            <a:endParaRPr lang="sr-Latn-RS" dirty="0" smtClean="0">
              <a:solidFill>
                <a:srgbClr val="00B0F0"/>
              </a:solidFill>
            </a:endParaRPr>
          </a:p>
          <a:p>
            <a:endParaRPr lang="vi-VN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  <p:pic>
        <p:nvPicPr>
          <p:cNvPr id="13" name="Picture 12" descr="Screenshot_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010839"/>
            <a:ext cx="7237229" cy="2313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943600" cy="41116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 smtClean="0">
                <a:solidFill>
                  <a:srgbClr val="00B0F0"/>
                </a:solidFill>
              </a:rPr>
              <a:t>Бесплатна регистрација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95800" y="1600200"/>
            <a:ext cx="3962400" cy="2971800"/>
          </a:xfrm>
        </p:spPr>
        <p:txBody>
          <a:bodyPr/>
          <a:lstStyle/>
          <a:p>
            <a:r>
              <a:rPr lang="sr-Cyrl-RS" dirty="0" smtClean="0">
                <a:solidFill>
                  <a:srgbClr val="00B0F0"/>
                </a:solidFill>
              </a:rPr>
              <a:t>Како</a:t>
            </a:r>
            <a:r>
              <a:rPr lang="bs-Latn-BA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бисте</a:t>
            </a:r>
            <a:r>
              <a:rPr lang="bs-Latn-BA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креирали  упитник – анкетуу или тест, потребно је да се региструјете</a:t>
            </a:r>
            <a:endParaRPr lang="bs-Latn-BA" dirty="0" smtClean="0">
              <a:solidFill>
                <a:srgbClr val="00B0F0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l="32745" t="12091" r="31990" b="19395"/>
          <a:stretch>
            <a:fillRect/>
          </a:stretch>
        </p:blipFill>
        <p:spPr bwMode="auto">
          <a:xfrm>
            <a:off x="76200" y="1295400"/>
            <a:ext cx="426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20000" cy="41116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>
                <a:solidFill>
                  <a:srgbClr val="00B0F0"/>
                </a:solidFill>
              </a:rPr>
              <a:t>Креирање новог упитника - анкете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 l="4317" t="17266" r="56115" b="14820"/>
          <a:stretch>
            <a:fillRect/>
          </a:stretch>
        </p:blipFill>
        <p:spPr bwMode="auto">
          <a:xfrm>
            <a:off x="228600" y="914400"/>
            <a:ext cx="419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 l="5420" t="16260" r="66125" b="8943"/>
          <a:stretch>
            <a:fillRect/>
          </a:stretch>
        </p:blipFill>
        <p:spPr bwMode="auto">
          <a:xfrm>
            <a:off x="5029200" y="762000"/>
            <a:ext cx="3581400" cy="588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200</TotalTime>
  <Words>292</Words>
  <Application>Microsoft Office PowerPoint</Application>
  <PresentationFormat>On-screen Show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Oriel</vt:lpstr>
      <vt:lpstr>Slide 1</vt:lpstr>
      <vt:lpstr>Брзо добијте одговоре</vt:lpstr>
      <vt:lpstr>Прва анкета и тест бесплатни</vt:lpstr>
      <vt:lpstr>За кога су намјењене еАнкете</vt:lpstr>
      <vt:lpstr>Погодности за институције и права приступа</vt:lpstr>
      <vt:lpstr>Slide 6</vt:lpstr>
      <vt:lpstr>Упитиници са стилом и питања на ваш начин </vt:lpstr>
      <vt:lpstr>Бесплатна регистрација</vt:lpstr>
      <vt:lpstr>Креирање новог упитника - анкете</vt:lpstr>
      <vt:lpstr>Креирање питања</vt:lpstr>
      <vt:lpstr>Организовано и анализирано </vt:lpstr>
      <vt:lpstr>Преглед резултата  табеларни и графички</vt:lpstr>
      <vt:lpstr>Појединачни резултати</vt:lpstr>
      <vt:lpstr>Slide 14</vt:lpstr>
      <vt:lpstr>onLine тестови</vt:lpstr>
      <vt:lpstr>Регистрација и пријава  омогућавају  креирање нових анкета, тестова и образаца.</vt:lpstr>
      <vt:lpstr>Испробајте одмах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eAnkete.com</dc:title>
  <dc:creator>BitLab4</dc:creator>
  <cp:lastModifiedBy>anja</cp:lastModifiedBy>
  <cp:revision>28</cp:revision>
  <dcterms:created xsi:type="dcterms:W3CDTF">2016-04-15T07:37:05Z</dcterms:created>
  <dcterms:modified xsi:type="dcterms:W3CDTF">2016-05-22T13:46:21Z</dcterms:modified>
</cp:coreProperties>
</file>